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3" r:id="rId4"/>
    <p:sldId id="264" r:id="rId5"/>
    <p:sldId id="265" r:id="rId6"/>
    <p:sldId id="266" r:id="rId7"/>
    <p:sldId id="267" r:id="rId8"/>
    <p:sldId id="262" r:id="rId9"/>
    <p:sldId id="258" r:id="rId10"/>
    <p:sldId id="259" r:id="rId11"/>
    <p:sldId id="260" r:id="rId12"/>
    <p:sldId id="261" r:id="rId13"/>
    <p:sldId id="268" r:id="rId14"/>
    <p:sldId id="269" r:id="rId15"/>
    <p:sldId id="270" r:id="rId16"/>
    <p:sldId id="271" r:id="rId17"/>
    <p:sldId id="272" r:id="rId18"/>
    <p:sldId id="273" r:id="rId19"/>
    <p:sldId id="275" r:id="rId20"/>
    <p:sldId id="276" r:id="rId21"/>
    <p:sldId id="277" r:id="rId22"/>
    <p:sldId id="278" r:id="rId23"/>
    <p:sldId id="279" r:id="rId2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6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 showGuides="1">
      <p:cViewPr varScale="1">
        <p:scale>
          <a:sx n="79" d="100"/>
          <a:sy n="79" d="100"/>
        </p:scale>
        <p:origin x="149" y="106"/>
      </p:cViewPr>
      <p:guideLst>
        <p:guide orient="horz" pos="2160"/>
        <p:guide pos="386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12BCBD-4685-2543-E74A-A5FF6B11B1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33D68FB-B794-1B22-D89D-7A284A43E6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35CF9A6-A35C-923F-AD61-92CC087CAC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4913B-6CD9-4639-B42E-CBECEC0131AE}" type="datetimeFigureOut">
              <a:rPr lang="zh-CN" altLang="en-US" smtClean="0"/>
              <a:t>2023/3/21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DADA3D9-FD12-AF9F-9E45-BA666C6D4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3375D9D-F268-6E02-BB76-69E31D5853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F4E2E-D2F6-4CE0-831E-F3B158CDAED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01543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4B6D72-3959-5EA0-EC25-464E3BD4B9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1FAD202-A015-45EA-39AF-CF298AEEDA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4C0252E-E5A6-BED9-8977-AD472B3705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4913B-6CD9-4639-B42E-CBECEC0131AE}" type="datetimeFigureOut">
              <a:rPr lang="zh-CN" altLang="en-US" smtClean="0"/>
              <a:t>2023/3/21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25E2519-E2E9-4EAD-F0DA-884DEE38E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ED016B6-3253-314A-9AF8-0E975F37FB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F4E2E-D2F6-4CE0-831E-F3B158CDAED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93450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C583B14F-030E-6A19-C494-2E552E9747E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9323BBC-9E81-6C48-0E05-C7817329DC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ECA54A7-AB0E-E8B1-8A28-174FF63DEA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4913B-6CD9-4639-B42E-CBECEC0131AE}" type="datetimeFigureOut">
              <a:rPr lang="zh-CN" altLang="en-US" smtClean="0"/>
              <a:t>2023/3/21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EC62A8B-B6E1-02CD-6577-788168D2CC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6B7CD50-A15F-C929-5D0F-7AB553217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F4E2E-D2F6-4CE0-831E-F3B158CDAED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12972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EE6846-F424-0242-A49D-D384CBB11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CEE8E71-5903-3C14-8CD3-CEE3767CE7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5347124-1EA5-52D8-D10A-D9C31078E0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4913B-6CD9-4639-B42E-CBECEC0131AE}" type="datetimeFigureOut">
              <a:rPr lang="zh-CN" altLang="en-US" smtClean="0"/>
              <a:t>2023/3/21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F64E73D-1996-FE8F-908B-F0AE8E1106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C85EDD6-C201-E50F-F50B-164980862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F4E2E-D2F6-4CE0-831E-F3B158CDAED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68898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2B6EC4-CBCC-4CB9-33CD-9782C93E30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4EBA274-343F-CF86-7A62-E95449C1C7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968C58C-33A6-44DF-37EE-78D19B3DD2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4913B-6CD9-4639-B42E-CBECEC0131AE}" type="datetimeFigureOut">
              <a:rPr lang="zh-CN" altLang="en-US" smtClean="0"/>
              <a:t>2023/3/21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127CD95-825B-8141-D1D0-FFA57A3290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A777EDB-DEB3-099A-8238-7CB20D4BA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F4E2E-D2F6-4CE0-831E-F3B158CDAED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08490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B5A262-0EB9-8829-693D-4D5B20C2B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708034F-24FB-7AA3-9AC1-89E361C9B0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4DD8D4C-A6A9-BC21-54E6-A93B1A7A16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616E4EE-D491-727C-3DCC-24E3632A91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4913B-6CD9-4639-B42E-CBECEC0131AE}" type="datetimeFigureOut">
              <a:rPr lang="zh-CN" altLang="en-US" smtClean="0"/>
              <a:t>2023/3/21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A8DF9DF-3C60-78C4-E8B0-2C92A15FE0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7AA18BA-5961-29CC-EB87-0FF4A2544E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F4E2E-D2F6-4CE0-831E-F3B158CDAED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38604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CDB839D-F27B-0FB4-C4BE-94CD5C53DB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7B96CC3-506F-0946-671B-683EC664F5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EA6E435-4763-17CE-A942-5C52B4C3AF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D784223-C971-0210-7DE4-43B0469F9A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F63C994-68CC-3CFB-BF7B-ADFE67EEF3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2D610761-EEBF-9EDC-184A-AE686C08E5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4913B-6CD9-4639-B42E-CBECEC0131AE}" type="datetimeFigureOut">
              <a:rPr lang="zh-CN" altLang="en-US" smtClean="0"/>
              <a:t>2023/3/21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236713B6-D18E-B986-336A-7ACED223D1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C067F9F-E849-2CF3-7956-74819012F7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F4E2E-D2F6-4CE0-831E-F3B158CDAED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39920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E3F89E-8141-7E11-EA86-DE4B2AAEE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0D3C2D5E-8EA8-3827-0FFB-D9CC238938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4913B-6CD9-4639-B42E-CBECEC0131AE}" type="datetimeFigureOut">
              <a:rPr lang="zh-CN" altLang="en-US" smtClean="0"/>
              <a:t>2023/3/21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20C1BE8-68F7-741F-2A74-4EB3E9922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1B7573E-FDB7-2C1A-299C-7A177EDD42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F4E2E-D2F6-4CE0-831E-F3B158CDAED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34551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83865F1-A191-E362-5072-3BB4B1FA58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4913B-6CD9-4639-B42E-CBECEC0131AE}" type="datetimeFigureOut">
              <a:rPr lang="zh-CN" altLang="en-US" smtClean="0"/>
              <a:t>2023/3/21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44C7493-33E8-4259-DA36-A6256B1E15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3DBA438-BDFF-5621-C4D9-90F85884BD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F4E2E-D2F6-4CE0-831E-F3B158CDAED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53366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32A08E-507E-FB03-2E79-AE4130BA3F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72A60EF-898E-5E13-940F-B621504165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D03C62F-E7FD-B69A-1663-B9B77785D2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B6E5BDC-2154-F4F4-BCB1-43274E2C11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4913B-6CD9-4639-B42E-CBECEC0131AE}" type="datetimeFigureOut">
              <a:rPr lang="zh-CN" altLang="en-US" smtClean="0"/>
              <a:t>2023/3/21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E72B790-D46D-F35E-3861-DC0729A46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43738ED-2453-281B-55E1-34F4CDEF5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F4E2E-D2F6-4CE0-831E-F3B158CDAED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59223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652650-05A1-E671-50C1-EC16A6B9E6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0FEB0D90-9B98-46AB-D5DC-FC33B799098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4B7BD0C-F960-F579-77D9-7F114666D3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2EE1C58-7924-1AC3-7174-003AA854BE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4913B-6CD9-4639-B42E-CBECEC0131AE}" type="datetimeFigureOut">
              <a:rPr lang="zh-CN" altLang="en-US" smtClean="0"/>
              <a:t>2023/3/21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E7177C1-6D26-5477-231D-969104A68B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91F1577-112B-F409-8AF1-E7F57B14A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F4E2E-D2F6-4CE0-831E-F3B158CDAED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8121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BC8D051B-E530-DA92-2765-27068686C9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244097F-F33F-C311-C073-017D6731B2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32BDA0A-C8B4-F994-A0AD-8FA8EF60D89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94913B-6CD9-4639-B42E-CBECEC0131AE}" type="datetimeFigureOut">
              <a:rPr lang="zh-CN" altLang="en-US" smtClean="0"/>
              <a:t>2023/3/21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D642C64-6048-A274-3706-C7AE2F92C3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4953F90-B5EF-69A9-E1DF-28E659069E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7F4E2E-D2F6-4CE0-831E-F3B158CDAED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1929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CCB9381-7D3D-B0B5-A7CD-E082367A66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3706" y="1137918"/>
            <a:ext cx="6544588" cy="4582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2205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223E5765-9DF6-BE2A-AD7B-8971066BE723}"/>
              </a:ext>
            </a:extLst>
          </p:cNvPr>
          <p:cNvGrpSpPr/>
          <p:nvPr/>
        </p:nvGrpSpPr>
        <p:grpSpPr>
          <a:xfrm>
            <a:off x="1899652" y="252919"/>
            <a:ext cx="8392696" cy="6352162"/>
            <a:chOff x="1899652" y="252919"/>
            <a:chExt cx="8392696" cy="6352162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3B643C14-94CC-0D0F-9AA2-40777ED683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99652" y="848571"/>
              <a:ext cx="8392696" cy="2800741"/>
            </a:xfrm>
            <a:prstGeom prst="rect">
              <a:avLst/>
            </a:prstGeom>
          </p:spPr>
        </p:pic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1142823D-3370-451C-72D2-31B852399718}"/>
                </a:ext>
              </a:extLst>
            </p:cNvPr>
            <p:cNvSpPr txBox="1"/>
            <p:nvPr/>
          </p:nvSpPr>
          <p:spPr>
            <a:xfrm>
              <a:off x="2130356" y="252919"/>
              <a:ext cx="34825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Freertos</a:t>
              </a:r>
              <a:r>
                <a:rPr lang="zh-CN" altLang="en-US" sz="2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内核文件夹</a:t>
              </a:r>
            </a:p>
          </p:txBody>
        </p:sp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D96E3468-91BF-EAEC-F87E-70A92C26AB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30356" y="3660039"/>
              <a:ext cx="5466946" cy="2945042"/>
            </a:xfrm>
            <a:prstGeom prst="rect">
              <a:avLst/>
            </a:prstGeom>
          </p:spPr>
        </p:pic>
      </p:grp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131C2873-5D00-D0E3-CE15-9E51BF471B9B}"/>
              </a:ext>
            </a:extLst>
          </p:cNvPr>
          <p:cNvCxnSpPr/>
          <p:nvPr/>
        </p:nvCxnSpPr>
        <p:spPr>
          <a:xfrm>
            <a:off x="7344383" y="4649821"/>
            <a:ext cx="1702340" cy="3891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954BB9E9-7999-D468-2D30-400F4BA193AA}"/>
              </a:ext>
            </a:extLst>
          </p:cNvPr>
          <p:cNvCxnSpPr>
            <a:cxnSpLocks/>
          </p:cNvCxnSpPr>
          <p:nvPr/>
        </p:nvCxnSpPr>
        <p:spPr>
          <a:xfrm flipV="1">
            <a:off x="7344383" y="5127196"/>
            <a:ext cx="1702340" cy="5231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BEE818FD-C616-8C3C-B887-6114CB5AD880}"/>
              </a:ext>
            </a:extLst>
          </p:cNvPr>
          <p:cNvSpPr txBox="1"/>
          <p:nvPr/>
        </p:nvSpPr>
        <p:spPr>
          <a:xfrm>
            <a:off x="9212094" y="4864149"/>
            <a:ext cx="719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重要</a:t>
            </a:r>
          </a:p>
        </p:txBody>
      </p:sp>
    </p:spTree>
    <p:extLst>
      <p:ext uri="{BB962C8B-B14F-4D97-AF65-F5344CB8AC3E}">
        <p14:creationId xmlns:p14="http://schemas.microsoft.com/office/powerpoint/2010/main" val="25691919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145CD995-E367-1D7D-0BE0-3A1EC8B29AB8}"/>
              </a:ext>
            </a:extLst>
          </p:cNvPr>
          <p:cNvGrpSpPr/>
          <p:nvPr/>
        </p:nvGrpSpPr>
        <p:grpSpPr>
          <a:xfrm>
            <a:off x="0" y="805080"/>
            <a:ext cx="7611537" cy="4422382"/>
            <a:chOff x="0" y="805080"/>
            <a:chExt cx="7611537" cy="4422382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6F13065D-BAE2-E6BC-AA96-F21EF99B4D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435983"/>
              <a:ext cx="7611537" cy="3791479"/>
            </a:xfrm>
            <a:prstGeom prst="rect">
              <a:avLst/>
            </a:prstGeom>
          </p:spPr>
        </p:pic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285D3271-5DF7-A6D2-6003-EA720E88B384}"/>
                </a:ext>
              </a:extLst>
            </p:cNvPr>
            <p:cNvSpPr txBox="1"/>
            <p:nvPr/>
          </p:nvSpPr>
          <p:spPr>
            <a:xfrm>
              <a:off x="145915" y="805080"/>
              <a:ext cx="24221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Source</a:t>
              </a:r>
              <a:r>
                <a:rPr lang="zh-CN" altLang="en-US" sz="2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文件夹</a:t>
              </a:r>
            </a:p>
          </p:txBody>
        </p: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9EFD4C94-01A9-BDA0-BCC4-AAD181A858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0916" y="854876"/>
            <a:ext cx="6030167" cy="4953691"/>
          </a:xfrm>
          <a:prstGeom prst="rect">
            <a:avLst/>
          </a:prstGeom>
        </p:spPr>
      </p:pic>
      <p:grpSp>
        <p:nvGrpSpPr>
          <p:cNvPr id="24" name="组合 23">
            <a:extLst>
              <a:ext uri="{FF2B5EF4-FFF2-40B4-BE49-F238E27FC236}">
                <a16:creationId xmlns:a16="http://schemas.microsoft.com/office/drawing/2014/main" id="{D9D7BD1B-1A8B-8C59-616E-066A6753F0D9}"/>
              </a:ext>
            </a:extLst>
          </p:cNvPr>
          <p:cNvGrpSpPr/>
          <p:nvPr/>
        </p:nvGrpSpPr>
        <p:grpSpPr>
          <a:xfrm>
            <a:off x="8631407" y="1768237"/>
            <a:ext cx="1517515" cy="3165681"/>
            <a:chOff x="8631407" y="1768237"/>
            <a:chExt cx="1517515" cy="3165681"/>
          </a:xfrm>
        </p:grpSpPr>
        <p:cxnSp>
          <p:nvCxnSpPr>
            <p:cNvPr id="9" name="直接箭头连接符 8">
              <a:extLst>
                <a:ext uri="{FF2B5EF4-FFF2-40B4-BE49-F238E27FC236}">
                  <a16:creationId xmlns:a16="http://schemas.microsoft.com/office/drawing/2014/main" id="{C69AA8D3-FA5C-17E6-7609-607DBF4377F3}"/>
                </a:ext>
              </a:extLst>
            </p:cNvPr>
            <p:cNvCxnSpPr>
              <a:cxnSpLocks/>
            </p:cNvCxnSpPr>
            <p:nvPr/>
          </p:nvCxnSpPr>
          <p:spPr>
            <a:xfrm>
              <a:off x="8631407" y="2234808"/>
              <a:ext cx="1465633" cy="1349555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直接箭头连接符 10">
              <a:extLst>
                <a:ext uri="{FF2B5EF4-FFF2-40B4-BE49-F238E27FC236}">
                  <a16:creationId xmlns:a16="http://schemas.microsoft.com/office/drawing/2014/main" id="{0EDED71F-6675-E03C-E698-A4424597A5EF}"/>
                </a:ext>
              </a:extLst>
            </p:cNvPr>
            <p:cNvCxnSpPr>
              <a:cxnSpLocks/>
            </p:cNvCxnSpPr>
            <p:nvPr/>
          </p:nvCxnSpPr>
          <p:spPr>
            <a:xfrm>
              <a:off x="8631407" y="1768237"/>
              <a:ext cx="1499546" cy="181612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直接箭头连接符 11">
              <a:extLst>
                <a:ext uri="{FF2B5EF4-FFF2-40B4-BE49-F238E27FC236}">
                  <a16:creationId xmlns:a16="http://schemas.microsoft.com/office/drawing/2014/main" id="{4EF3F7A9-67CA-C359-A2ED-DD0930E7BDAF}"/>
                </a:ext>
              </a:extLst>
            </p:cNvPr>
            <p:cNvCxnSpPr>
              <a:cxnSpLocks/>
            </p:cNvCxnSpPr>
            <p:nvPr/>
          </p:nvCxnSpPr>
          <p:spPr>
            <a:xfrm>
              <a:off x="8662345" y="3584363"/>
              <a:ext cx="1434695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直接箭头连接符 12">
              <a:extLst>
                <a:ext uri="{FF2B5EF4-FFF2-40B4-BE49-F238E27FC236}">
                  <a16:creationId xmlns:a16="http://schemas.microsoft.com/office/drawing/2014/main" id="{A81295FE-C555-54D6-EC64-A63F62557C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62345" y="3584363"/>
              <a:ext cx="1486577" cy="345611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直接箭头连接符 13">
              <a:extLst>
                <a:ext uri="{FF2B5EF4-FFF2-40B4-BE49-F238E27FC236}">
                  <a16:creationId xmlns:a16="http://schemas.microsoft.com/office/drawing/2014/main" id="{2D3231E9-B078-5231-298C-C089808FDA0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20664" y="3584363"/>
              <a:ext cx="1376376" cy="1349555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1" name="文本框 20">
            <a:extLst>
              <a:ext uri="{FF2B5EF4-FFF2-40B4-BE49-F238E27FC236}">
                <a16:creationId xmlns:a16="http://schemas.microsoft.com/office/drawing/2014/main" id="{7AD32315-119F-9C11-8927-00B49CF021B3}"/>
              </a:ext>
            </a:extLst>
          </p:cNvPr>
          <p:cNvSpPr txBox="1"/>
          <p:nvPr/>
        </p:nvSpPr>
        <p:spPr>
          <a:xfrm>
            <a:off x="10220210" y="3083668"/>
            <a:ext cx="18612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这五个文件是必要的，其他文件根据实际需求选择是否使用</a:t>
            </a:r>
          </a:p>
        </p:txBody>
      </p:sp>
    </p:spTree>
    <p:extLst>
      <p:ext uri="{BB962C8B-B14F-4D97-AF65-F5344CB8AC3E}">
        <p14:creationId xmlns:p14="http://schemas.microsoft.com/office/powerpoint/2010/main" val="13712659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8610DE7-7274-7D2C-675F-B663B18E50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516539" cy="522995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B21156E-B9E6-4DFA-1A3C-00192C3BBE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1012" y="332943"/>
            <a:ext cx="2524477" cy="6192114"/>
          </a:xfrm>
          <a:prstGeom prst="rect">
            <a:avLst/>
          </a:prstGeom>
        </p:spPr>
      </p:pic>
      <p:sp>
        <p:nvSpPr>
          <p:cNvPr id="6" name="箭头: 下 5">
            <a:extLst>
              <a:ext uri="{FF2B5EF4-FFF2-40B4-BE49-F238E27FC236}">
                <a16:creationId xmlns:a16="http://schemas.microsoft.com/office/drawing/2014/main" id="{E6986DD3-F632-1328-8897-2A23F4AFCA4E}"/>
              </a:ext>
            </a:extLst>
          </p:cNvPr>
          <p:cNvSpPr/>
          <p:nvPr/>
        </p:nvSpPr>
        <p:spPr>
          <a:xfrm rot="2357362">
            <a:off x="2699041" y="4216434"/>
            <a:ext cx="199451" cy="1437182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CCA5EDE-965C-64F5-302B-71A7A60588D7}"/>
              </a:ext>
            </a:extLst>
          </p:cNvPr>
          <p:cNvSpPr txBox="1"/>
          <p:nvPr/>
        </p:nvSpPr>
        <p:spPr>
          <a:xfrm>
            <a:off x="107003" y="5483378"/>
            <a:ext cx="8409535" cy="1296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/>
              <a:t>（重要）操作系统就是软件和硬件中间沟通协调的媒介，但是归根到底是软件，而软件和硬件联系需要“桥梁”，“桥梁”就在</a:t>
            </a:r>
            <a:r>
              <a:rPr lang="en-US" altLang="zh-CN" b="1" dirty="0"/>
              <a:t>RVDS</a:t>
            </a:r>
            <a:r>
              <a:rPr lang="zh-CN" altLang="en-US" b="1" dirty="0"/>
              <a:t>文件夹，不同硬件需要的“桥梁”也不一样，需要在</a:t>
            </a:r>
            <a:r>
              <a:rPr lang="en-US" altLang="zh-CN" b="1" dirty="0"/>
              <a:t>RVDS</a:t>
            </a:r>
            <a:r>
              <a:rPr lang="zh-CN" altLang="en-US" b="1" dirty="0"/>
              <a:t>文件里面找到适配的“桥梁”。</a:t>
            </a:r>
          </a:p>
        </p:txBody>
      </p:sp>
    </p:spTree>
    <p:extLst>
      <p:ext uri="{BB962C8B-B14F-4D97-AF65-F5344CB8AC3E}">
        <p14:creationId xmlns:p14="http://schemas.microsoft.com/office/powerpoint/2010/main" val="24530347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27D030F-A39F-1C06-0EC7-CCFFF2B4BE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1020" y="2257261"/>
            <a:ext cx="8849960" cy="2343477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96EB48D9-EC06-589D-E4AC-AC15E5D54B3B}"/>
              </a:ext>
            </a:extLst>
          </p:cNvPr>
          <p:cNvSpPr txBox="1"/>
          <p:nvPr/>
        </p:nvSpPr>
        <p:spPr>
          <a:xfrm>
            <a:off x="1671020" y="1313235"/>
            <a:ext cx="2276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ARM_CM3</a:t>
            </a:r>
            <a:r>
              <a:rPr lang="zh-CN" altLang="en-US" b="1" dirty="0"/>
              <a:t>文件夹</a:t>
            </a: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54A2221D-260C-82A3-FBDC-06F49DFF505B}"/>
              </a:ext>
            </a:extLst>
          </p:cNvPr>
          <p:cNvCxnSpPr/>
          <p:nvPr/>
        </p:nvCxnSpPr>
        <p:spPr>
          <a:xfrm flipH="1">
            <a:off x="1498060" y="3307404"/>
            <a:ext cx="1595336" cy="107977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7A6521A3-6336-66ED-6BD5-377DD5B4DB4F}"/>
              </a:ext>
            </a:extLst>
          </p:cNvPr>
          <p:cNvSpPr txBox="1"/>
          <p:nvPr/>
        </p:nvSpPr>
        <p:spPr>
          <a:xfrm>
            <a:off x="505839" y="4387174"/>
            <a:ext cx="239300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M3</a:t>
            </a:r>
            <a:r>
              <a:rPr lang="zh-CN" altLang="en-US" b="1" dirty="0"/>
              <a:t>内核的处理器的接口文件，核心是实现上下文切换的代码，由汇编编写而成，前期只需要拷贝到工程中直接使用即可</a:t>
            </a: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0F518FBA-C45B-17BB-BDB0-7FE03B7587A0}"/>
              </a:ext>
            </a:extLst>
          </p:cNvPr>
          <p:cNvCxnSpPr/>
          <p:nvPr/>
        </p:nvCxnSpPr>
        <p:spPr>
          <a:xfrm>
            <a:off x="4027251" y="3579779"/>
            <a:ext cx="1400783" cy="80739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919C9C54-BF6E-120E-9DDD-6FBD16F29659}"/>
              </a:ext>
            </a:extLst>
          </p:cNvPr>
          <p:cNvSpPr txBox="1"/>
          <p:nvPr/>
        </p:nvSpPr>
        <p:spPr>
          <a:xfrm>
            <a:off x="4770640" y="4387174"/>
            <a:ext cx="27237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一些数据类型的宏定义</a:t>
            </a:r>
          </a:p>
        </p:txBody>
      </p:sp>
    </p:spTree>
    <p:extLst>
      <p:ext uri="{BB962C8B-B14F-4D97-AF65-F5344CB8AC3E}">
        <p14:creationId xmlns:p14="http://schemas.microsoft.com/office/powerpoint/2010/main" val="7608973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D91B5E0-B89A-3286-DD8B-BE373D2CA0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951" y="1581761"/>
            <a:ext cx="7602011" cy="2857899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62FDF5AD-7CFA-FC82-ED86-91071926F4B6}"/>
              </a:ext>
            </a:extLst>
          </p:cNvPr>
          <p:cNvSpPr txBox="1"/>
          <p:nvPr/>
        </p:nvSpPr>
        <p:spPr>
          <a:xfrm>
            <a:off x="1293779" y="864156"/>
            <a:ext cx="3861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内存管理文件夹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AE128CF-A4F7-A601-CFCA-CD4E825178D5}"/>
              </a:ext>
            </a:extLst>
          </p:cNvPr>
          <p:cNvSpPr txBox="1"/>
          <p:nvPr/>
        </p:nvSpPr>
        <p:spPr>
          <a:xfrm>
            <a:off x="1498059" y="4513634"/>
            <a:ext cx="6352161" cy="1712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/>
              <a:t>五个文件是五种内存管理模式，移植的时候必须用到一个，因为</a:t>
            </a:r>
            <a:r>
              <a:rPr lang="en-US" altLang="zh-CN" b="1" dirty="0"/>
              <a:t>Freertos</a:t>
            </a:r>
            <a:r>
              <a:rPr lang="zh-CN" altLang="en-US" b="1" dirty="0"/>
              <a:t>在创建内核对象的时候，使用的是动态内存分布，动态内存的函数就在这五个</a:t>
            </a:r>
            <a:r>
              <a:rPr lang="en-US" altLang="zh-CN" b="1" dirty="0"/>
              <a:t>.C</a:t>
            </a:r>
            <a:r>
              <a:rPr lang="zh-CN" altLang="en-US" b="1" dirty="0"/>
              <a:t>文件中，不同的分配算法会导致不同的结果，后面会讲解，这里移植推荐</a:t>
            </a:r>
            <a:r>
              <a:rPr lang="en-US" altLang="zh-CN" b="1" dirty="0"/>
              <a:t>heap_4</a:t>
            </a:r>
            <a:r>
              <a:rPr lang="zh-CN" altLang="en-US" b="1" dirty="0"/>
              <a:t>文件</a:t>
            </a:r>
          </a:p>
        </p:txBody>
      </p:sp>
    </p:spTree>
    <p:extLst>
      <p:ext uri="{BB962C8B-B14F-4D97-AF65-F5344CB8AC3E}">
        <p14:creationId xmlns:p14="http://schemas.microsoft.com/office/powerpoint/2010/main" val="36578668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C556A272-D782-5B9E-8A73-9C4134613F55}"/>
              </a:ext>
            </a:extLst>
          </p:cNvPr>
          <p:cNvSpPr txBox="1"/>
          <p:nvPr/>
        </p:nvSpPr>
        <p:spPr>
          <a:xfrm>
            <a:off x="1332689" y="2721114"/>
            <a:ext cx="98249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将</a:t>
            </a:r>
            <a:r>
              <a:rPr lang="en-US" altLang="zh-CN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Freertos</a:t>
            </a:r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移植到</a:t>
            </a:r>
            <a:r>
              <a:rPr lang="en-US" altLang="zh-CN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STM32</a:t>
            </a:r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芯片的具体方法</a:t>
            </a:r>
          </a:p>
        </p:txBody>
      </p:sp>
    </p:spTree>
    <p:extLst>
      <p:ext uri="{BB962C8B-B14F-4D97-AF65-F5344CB8AC3E}">
        <p14:creationId xmlns:p14="http://schemas.microsoft.com/office/powerpoint/2010/main" val="16589020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510EA5A-7551-F8E9-0B2E-31E8B875C3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972" y="4864"/>
            <a:ext cx="4439270" cy="306747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D8892F4-1B9B-A29A-1663-6BF44D5C46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2513" y="0"/>
            <a:ext cx="3810532" cy="255305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2D79F43-DE1F-5074-C24F-365667183C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0249" y="3429000"/>
            <a:ext cx="2238687" cy="325800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49E4A07-CB36-2A47-5C49-4995FDB708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5014" y="3054486"/>
            <a:ext cx="5363323" cy="37629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64858EE3-2070-58A6-6958-5BCEC0FDF499}"/>
              </a:ext>
            </a:extLst>
          </p:cNvPr>
          <p:cNvSpPr txBox="1"/>
          <p:nvPr/>
        </p:nvSpPr>
        <p:spPr>
          <a:xfrm>
            <a:off x="6753727" y="6138154"/>
            <a:ext cx="26918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添加</a:t>
            </a:r>
            <a:r>
              <a:rPr lang="en-US" altLang="zh-CN" sz="20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FreeRTOS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文件夹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D46049A5-6FE4-D1C1-6F2E-EB27F3E40187}"/>
              </a:ext>
            </a:extLst>
          </p:cNvPr>
          <p:cNvSpPr txBox="1"/>
          <p:nvPr/>
        </p:nvSpPr>
        <p:spPr>
          <a:xfrm>
            <a:off x="460778" y="5979119"/>
            <a:ext cx="26918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创建</a:t>
            </a:r>
            <a:r>
              <a:rPr lang="en-US" altLang="zh-CN" sz="20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FreeRTOS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的两个文件夹加入到项目中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FE0AFF6-6FF9-F015-46BE-E0467524BCFB}"/>
              </a:ext>
            </a:extLst>
          </p:cNvPr>
          <p:cNvSpPr txBox="1"/>
          <p:nvPr/>
        </p:nvSpPr>
        <p:spPr>
          <a:xfrm>
            <a:off x="1316812" y="2353001"/>
            <a:ext cx="31722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添加</a:t>
            </a:r>
            <a:r>
              <a:rPr lang="en-US" altLang="zh-CN" sz="20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FreeRTOS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内核文件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ECE93CEB-8BE2-4AEC-03E6-51FC3047F47C}"/>
              </a:ext>
            </a:extLst>
          </p:cNvPr>
          <p:cNvSpPr txBox="1"/>
          <p:nvPr/>
        </p:nvSpPr>
        <p:spPr>
          <a:xfrm>
            <a:off x="8626675" y="2353001"/>
            <a:ext cx="29892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添加</a:t>
            </a:r>
            <a:r>
              <a:rPr lang="en-US" altLang="zh-CN" sz="20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FreeRTOS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接口文件</a:t>
            </a:r>
          </a:p>
        </p:txBody>
      </p:sp>
      <p:cxnSp>
        <p:nvCxnSpPr>
          <p:cNvPr id="46" name="直接箭头连接符 45">
            <a:extLst>
              <a:ext uri="{FF2B5EF4-FFF2-40B4-BE49-F238E27FC236}">
                <a16:creationId xmlns:a16="http://schemas.microsoft.com/office/drawing/2014/main" id="{9C7C2CC6-1A67-69D6-B4DA-DD523D54E38D}"/>
              </a:ext>
            </a:extLst>
          </p:cNvPr>
          <p:cNvCxnSpPr>
            <a:stCxn id="13" idx="0"/>
          </p:cNvCxnSpPr>
          <p:nvPr/>
        </p:nvCxnSpPr>
        <p:spPr>
          <a:xfrm flipH="1" flipV="1">
            <a:off x="9036996" y="1031132"/>
            <a:ext cx="1084310" cy="13218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箭头连接符 47">
            <a:extLst>
              <a:ext uri="{FF2B5EF4-FFF2-40B4-BE49-F238E27FC236}">
                <a16:creationId xmlns:a16="http://schemas.microsoft.com/office/drawing/2014/main" id="{368B43B1-D6B6-8C44-75EC-83F558CEF00F}"/>
              </a:ext>
            </a:extLst>
          </p:cNvPr>
          <p:cNvCxnSpPr/>
          <p:nvPr/>
        </p:nvCxnSpPr>
        <p:spPr>
          <a:xfrm flipV="1">
            <a:off x="3963142" y="1206230"/>
            <a:ext cx="103020" cy="11467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左大括号 48">
            <a:extLst>
              <a:ext uri="{FF2B5EF4-FFF2-40B4-BE49-F238E27FC236}">
                <a16:creationId xmlns:a16="http://schemas.microsoft.com/office/drawing/2014/main" id="{BDC5EA39-7BA7-01A8-23A1-37D6FF754C7D}"/>
              </a:ext>
            </a:extLst>
          </p:cNvPr>
          <p:cNvSpPr/>
          <p:nvPr/>
        </p:nvSpPr>
        <p:spPr>
          <a:xfrm>
            <a:off x="1030249" y="5525311"/>
            <a:ext cx="389989" cy="45380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1" name="直接箭头连接符 50">
            <a:extLst>
              <a:ext uri="{FF2B5EF4-FFF2-40B4-BE49-F238E27FC236}">
                <a16:creationId xmlns:a16="http://schemas.microsoft.com/office/drawing/2014/main" id="{8A48B4D1-D121-51EB-F7F7-0315639F9055}"/>
              </a:ext>
            </a:extLst>
          </p:cNvPr>
          <p:cNvCxnSpPr/>
          <p:nvPr/>
        </p:nvCxnSpPr>
        <p:spPr>
          <a:xfrm>
            <a:off x="6753727" y="4074980"/>
            <a:ext cx="960307" cy="20345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8004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2069C667-BBE2-2D99-0C6D-1900CA210BCE}"/>
              </a:ext>
            </a:extLst>
          </p:cNvPr>
          <p:cNvSpPr txBox="1"/>
          <p:nvPr/>
        </p:nvSpPr>
        <p:spPr>
          <a:xfrm>
            <a:off x="437745" y="554476"/>
            <a:ext cx="51653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添加头文件路径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05578C2-7608-E44A-B914-052E4F7E86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678" y="1631406"/>
            <a:ext cx="5363323" cy="295316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D753FD3-E56B-8C63-8488-9367E156C6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4001" y="1631406"/>
            <a:ext cx="5449060" cy="3324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1315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66A64B9B-3352-26EC-F537-C0E6B31880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81772"/>
            <a:ext cx="9250066" cy="234347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182F4488-396B-7D47-5050-CB252FB3F0FE}"/>
              </a:ext>
            </a:extLst>
          </p:cNvPr>
          <p:cNvSpPr txBox="1"/>
          <p:nvPr/>
        </p:nvSpPr>
        <p:spPr>
          <a:xfrm>
            <a:off x="1044947" y="316707"/>
            <a:ext cx="72957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Demo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里面找到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f103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的文件，找到</a:t>
            </a:r>
            <a:r>
              <a:rPr lang="en-US" altLang="zh-CN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Config.h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复制到我的工程中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这里注意需要根据不同需求进行配置修改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61ED510-FF8D-CA85-E1C5-4C7FF5D219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4947" y="3876259"/>
            <a:ext cx="7792537" cy="2981741"/>
          </a:xfrm>
          <a:prstGeom prst="rect">
            <a:avLst/>
          </a:prstGeom>
        </p:spPr>
      </p:pic>
      <p:sp>
        <p:nvSpPr>
          <p:cNvPr id="9" name="箭头: 下 8">
            <a:extLst>
              <a:ext uri="{FF2B5EF4-FFF2-40B4-BE49-F238E27FC236}">
                <a16:creationId xmlns:a16="http://schemas.microsoft.com/office/drawing/2014/main" id="{4922B001-EA17-AFB4-4D93-21A4CFA58561}"/>
              </a:ext>
            </a:extLst>
          </p:cNvPr>
          <p:cNvSpPr/>
          <p:nvPr/>
        </p:nvSpPr>
        <p:spPr>
          <a:xfrm>
            <a:off x="3686783" y="3477589"/>
            <a:ext cx="155643" cy="2466011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CF91243F-14B1-37A6-EBEB-80A4AF51CB18}"/>
              </a:ext>
            </a:extLst>
          </p:cNvPr>
          <p:cNvSpPr txBox="1"/>
          <p:nvPr/>
        </p:nvSpPr>
        <p:spPr>
          <a:xfrm>
            <a:off x="9007813" y="2286000"/>
            <a:ext cx="288408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他是 </a:t>
            </a:r>
            <a:r>
              <a:rPr lang="en-US" altLang="zh-CN" b="1" dirty="0" err="1"/>
              <a:t>FreeRTOS</a:t>
            </a:r>
            <a:r>
              <a:rPr lang="en-US" altLang="zh-CN" b="1" dirty="0"/>
              <a:t> </a:t>
            </a:r>
            <a:r>
              <a:rPr lang="zh-CN" altLang="en-US" b="1" dirty="0"/>
              <a:t>的配置文件，一般的操作系统都有裁剪、配置功能，而这些裁剪及配置都是通过一个文件来完成的，基本都是通过宏定义来完成对系统的配置和裁剪的，关于 </a:t>
            </a:r>
            <a:r>
              <a:rPr lang="en-US" altLang="zh-CN" b="1" dirty="0" err="1"/>
              <a:t>FreeRTOS</a:t>
            </a:r>
            <a:r>
              <a:rPr lang="en-US" altLang="zh-CN" b="1" dirty="0"/>
              <a:t> </a:t>
            </a:r>
            <a:r>
              <a:rPr lang="zh-CN" altLang="en-US" b="1" dirty="0"/>
              <a:t>的配置文件</a:t>
            </a:r>
            <a:r>
              <a:rPr lang="en-US" altLang="zh-CN" b="1" dirty="0" err="1"/>
              <a:t>FreeRTOSConfig.h</a:t>
            </a:r>
            <a:r>
              <a:rPr lang="en-US" altLang="zh-CN" b="1" dirty="0"/>
              <a:t> </a:t>
            </a:r>
            <a:r>
              <a:rPr lang="zh-CN" altLang="en-US" b="1" dirty="0"/>
              <a:t>后面也会有一章节来详细的讲解。</a:t>
            </a:r>
          </a:p>
        </p:txBody>
      </p: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742F386B-A300-7F60-CFDC-AD62B5B65F2D}"/>
              </a:ext>
            </a:extLst>
          </p:cNvPr>
          <p:cNvCxnSpPr/>
          <p:nvPr/>
        </p:nvCxnSpPr>
        <p:spPr>
          <a:xfrm flipH="1">
            <a:off x="3414409" y="2286000"/>
            <a:ext cx="6488348" cy="9922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48503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430D3CE2-BB76-DAC8-0894-0E26900D3162}"/>
              </a:ext>
            </a:extLst>
          </p:cNvPr>
          <p:cNvSpPr txBox="1"/>
          <p:nvPr/>
        </p:nvSpPr>
        <p:spPr>
          <a:xfrm>
            <a:off x="3171217" y="2782669"/>
            <a:ext cx="36770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将</a:t>
            </a:r>
            <a:r>
              <a:rPr lang="en-US" altLang="zh-CN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FreeRTOS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操作系统跑起来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453536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DD9D646-524D-5338-A387-FEB76E546D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7389" y="1323681"/>
            <a:ext cx="7497221" cy="4210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278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C44C93A-8848-8847-8989-1306F6FE74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7283" y="680654"/>
            <a:ext cx="8297433" cy="5496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6816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8B8844F-FC67-FB25-10E8-D12ED9F162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74216"/>
            <a:ext cx="12192000" cy="3909568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F1580FB6-636F-4178-4FF0-77E1BC2C6197}"/>
              </a:ext>
            </a:extLst>
          </p:cNvPr>
          <p:cNvSpPr txBox="1"/>
          <p:nvPr/>
        </p:nvSpPr>
        <p:spPr>
          <a:xfrm>
            <a:off x="1040860" y="593387"/>
            <a:ext cx="66731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FreeRTOS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的系统时钟是由滴答定时器提供的</a:t>
            </a:r>
          </a:p>
        </p:txBody>
      </p:sp>
    </p:spTree>
    <p:extLst>
      <p:ext uri="{BB962C8B-B14F-4D97-AF65-F5344CB8AC3E}">
        <p14:creationId xmlns:p14="http://schemas.microsoft.com/office/powerpoint/2010/main" val="10405202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237919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018356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2301A8A-279F-1774-B08B-30BAE89CF5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0520" y="928338"/>
            <a:ext cx="9030960" cy="5001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6182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8D0F320-2DD2-1ABD-F27B-B5F8D38010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500" y="661481"/>
            <a:ext cx="11655001" cy="5603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6261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716E2CC-AB32-CD9E-E517-45782D19C5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581" y="1040860"/>
            <a:ext cx="11516838" cy="4536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5728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FD0773E-6B05-02CE-6461-6DD643EB4F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759" y="982495"/>
            <a:ext cx="11788483" cy="4723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1772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>
            <a:extLst>
              <a:ext uri="{FF2B5EF4-FFF2-40B4-BE49-F238E27FC236}">
                <a16:creationId xmlns:a16="http://schemas.microsoft.com/office/drawing/2014/main" id="{1D9A6885-9B58-E708-025D-D7566D7F1DCF}"/>
              </a:ext>
            </a:extLst>
          </p:cNvPr>
          <p:cNvGrpSpPr/>
          <p:nvPr/>
        </p:nvGrpSpPr>
        <p:grpSpPr>
          <a:xfrm>
            <a:off x="448278" y="815521"/>
            <a:ext cx="11295443" cy="5614461"/>
            <a:chOff x="448278" y="815521"/>
            <a:chExt cx="11295443" cy="5614461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72824A82-4261-231B-0A3A-E7DA2A3234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8278" y="815521"/>
              <a:ext cx="11295443" cy="5614461"/>
            </a:xfrm>
            <a:prstGeom prst="rect">
              <a:avLst/>
            </a:prstGeom>
          </p:spPr>
        </p:pic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F14129D4-2035-65FA-5A13-4CA2285C71EA}"/>
                </a:ext>
              </a:extLst>
            </p:cNvPr>
            <p:cNvSpPr txBox="1"/>
            <p:nvPr/>
          </p:nvSpPr>
          <p:spPr>
            <a:xfrm>
              <a:off x="7762672" y="2052536"/>
              <a:ext cx="7490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/>
                <a:t>所在</a:t>
              </a:r>
            </a:p>
          </p:txBody>
        </p:sp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A057F48E-1EFE-C40B-E465-B3A14D75A2BF}"/>
                </a:ext>
              </a:extLst>
            </p:cNvPr>
            <p:cNvCxnSpPr>
              <a:endCxn id="4" idx="2"/>
            </p:cNvCxnSpPr>
            <p:nvPr/>
          </p:nvCxnSpPr>
          <p:spPr>
            <a:xfrm flipV="1">
              <a:off x="8015591" y="2421868"/>
              <a:ext cx="121596" cy="18514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" name="左大括号 6">
              <a:extLst>
                <a:ext uri="{FF2B5EF4-FFF2-40B4-BE49-F238E27FC236}">
                  <a16:creationId xmlns:a16="http://schemas.microsoft.com/office/drawing/2014/main" id="{95F80FC7-BC87-0516-300E-A3EF0C5B476F}"/>
                </a:ext>
              </a:extLst>
            </p:cNvPr>
            <p:cNvSpPr/>
            <p:nvPr/>
          </p:nvSpPr>
          <p:spPr>
            <a:xfrm>
              <a:off x="3035030" y="4640094"/>
              <a:ext cx="398834" cy="1138136"/>
            </a:xfrm>
            <a:prstGeom prst="leftBrac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FF793B23-6395-97A7-48EE-2F20B6D8F02F}"/>
                </a:ext>
              </a:extLst>
            </p:cNvPr>
            <p:cNvSpPr txBox="1"/>
            <p:nvPr/>
          </p:nvSpPr>
          <p:spPr>
            <a:xfrm>
              <a:off x="1439694" y="4805464"/>
              <a:ext cx="139105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Freertos</a:t>
              </a:r>
              <a:r>
                <a: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的通用宏定义</a:t>
              </a: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AB82CBA6-BAC7-891F-731A-C099BCFDC0FC}"/>
                </a:ext>
              </a:extLst>
            </p:cNvPr>
            <p:cNvSpPr txBox="1"/>
            <p:nvPr/>
          </p:nvSpPr>
          <p:spPr>
            <a:xfrm>
              <a:off x="6057089" y="1064697"/>
              <a:ext cx="42801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/>
                <a:t>了解编程风格，提高浏览源码的效率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240715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8599D90-1E65-DC66-13CA-A9A3AE6F0E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361" y="333876"/>
            <a:ext cx="10231278" cy="443927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77674584-6947-E3F6-B245-FC0B5CE7EB85}"/>
              </a:ext>
            </a:extLst>
          </p:cNvPr>
          <p:cNvSpPr txBox="1"/>
          <p:nvPr/>
        </p:nvSpPr>
        <p:spPr>
          <a:xfrm>
            <a:off x="2597285" y="5369668"/>
            <a:ext cx="7072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先掌握</a:t>
            </a:r>
            <a:r>
              <a:rPr lang="en-US" altLang="zh-CN" b="1" dirty="0"/>
              <a:t>API</a:t>
            </a:r>
            <a:r>
              <a:rPr lang="zh-CN" altLang="en-US" b="1" dirty="0"/>
              <a:t>函数的使用，会调用函数了再去学习</a:t>
            </a:r>
            <a:r>
              <a:rPr lang="en-US" altLang="zh-CN" b="1" dirty="0"/>
              <a:t>RTOS</a:t>
            </a:r>
            <a:r>
              <a:rPr lang="zh-CN" altLang="en-US" b="1" dirty="0"/>
              <a:t>底层实现原理</a:t>
            </a:r>
          </a:p>
        </p:txBody>
      </p:sp>
    </p:spTree>
    <p:extLst>
      <p:ext uri="{BB962C8B-B14F-4D97-AF65-F5344CB8AC3E}">
        <p14:creationId xmlns:p14="http://schemas.microsoft.com/office/powerpoint/2010/main" val="29353651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5F5D790-29A1-404E-C2CC-137449C2AA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413" y="594917"/>
            <a:ext cx="11279174" cy="5668166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B57B556A-267D-666C-FF29-C4BC7CC76713}"/>
              </a:ext>
            </a:extLst>
          </p:cNvPr>
          <p:cNvSpPr txBox="1"/>
          <p:nvPr/>
        </p:nvSpPr>
        <p:spPr>
          <a:xfrm>
            <a:off x="5001638" y="1089498"/>
            <a:ext cx="21887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第一个最重要</a:t>
            </a:r>
          </a:p>
        </p:txBody>
      </p:sp>
    </p:spTree>
    <p:extLst>
      <p:ext uri="{BB962C8B-B14F-4D97-AF65-F5344CB8AC3E}">
        <p14:creationId xmlns:p14="http://schemas.microsoft.com/office/powerpoint/2010/main" val="39222682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4186</TotalTime>
  <Words>363</Words>
  <Application>Microsoft Office PowerPoint</Application>
  <PresentationFormat>宽屏</PresentationFormat>
  <Paragraphs>25</Paragraphs>
  <Slides>23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28" baseType="lpstr">
      <vt:lpstr>等线</vt:lpstr>
      <vt:lpstr>等线 Light</vt:lpstr>
      <vt:lpstr>微软雅黑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诚 先森</dc:creator>
  <cp:lastModifiedBy>诚 先森</cp:lastModifiedBy>
  <cp:revision>67</cp:revision>
  <dcterms:created xsi:type="dcterms:W3CDTF">2023-03-21T06:21:07Z</dcterms:created>
  <dcterms:modified xsi:type="dcterms:W3CDTF">2023-03-24T04:09:26Z</dcterms:modified>
</cp:coreProperties>
</file>